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57" r:id="rId3"/>
    <p:sldId id="261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1" r:id="rId12"/>
    <p:sldId id="311" r:id="rId13"/>
    <p:sldId id="312" r:id="rId14"/>
    <p:sldId id="322" r:id="rId15"/>
    <p:sldId id="259" r:id="rId16"/>
  </p:sldIdLst>
  <p:sldSz cx="9144000" cy="5143500" type="screen16x9"/>
  <p:notesSz cx="6858000" cy="9144000"/>
  <p:embeddedFontLst>
    <p:embeddedFont>
      <p:font typeface="Comfortaa" panose="020B0604020202020204" charset="0"/>
      <p:regular r:id="rId18"/>
      <p:bold r:id="rId19"/>
    </p:embeddedFont>
    <p:embeddedFont>
      <p:font typeface="Fira Code" panose="020B0809050000020004" pitchFamily="49" charset="0"/>
      <p:regular r:id="rId20"/>
      <p:bold r:id="rId21"/>
    </p:embeddedFont>
    <p:embeddedFont>
      <p:font typeface="Nunito Light" pitchFamily="2" charset="0"/>
      <p:regular r:id="rId22"/>
      <p:italic r:id="rId23"/>
    </p:embeddedFont>
    <p:embeddedFont>
      <p:font typeface="Source Code Pro" panose="020B0509030403020204" pitchFamily="49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6AAC11-10A7-4AA8-8C13-0CDE4BDAB601}">
  <a:tblStyle styleId="{106AAC11-10A7-4AA8-8C13-0CDE4BDAB6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A2FF389-FCE8-4294-A470-B448A86E258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36" name="Google Shape;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3be7910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95" name="Google Shape;295;g213be7910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429" name="Google Shape;42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040BD755-0CDF-0BA2-AABA-7D76E4B27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3be7910ba_0_0:notes">
            <a:extLst>
              <a:ext uri="{FF2B5EF4-FFF2-40B4-BE49-F238E27FC236}">
                <a16:creationId xmlns:a16="http://schemas.microsoft.com/office/drawing/2014/main" id="{DB8F3175-C3D9-38C8-BFCF-95E767FD42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95" name="Google Shape;295;g213be7910ba_0_0:notes">
            <a:extLst>
              <a:ext uri="{FF2B5EF4-FFF2-40B4-BE49-F238E27FC236}">
                <a16:creationId xmlns:a16="http://schemas.microsoft.com/office/drawing/2014/main" id="{8F06AC5E-6EFD-845E-76D9-15E10D594E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62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53BBBD67-7E7E-6E03-1B6D-6CEB0ACCC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3be7910ba_0_0:notes">
            <a:extLst>
              <a:ext uri="{FF2B5EF4-FFF2-40B4-BE49-F238E27FC236}">
                <a16:creationId xmlns:a16="http://schemas.microsoft.com/office/drawing/2014/main" id="{0819F0F9-572A-38DC-D5E3-A974C14CA8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95" name="Google Shape;295;g213be7910ba_0_0:notes">
            <a:extLst>
              <a:ext uri="{FF2B5EF4-FFF2-40B4-BE49-F238E27FC236}">
                <a16:creationId xmlns:a16="http://schemas.microsoft.com/office/drawing/2014/main" id="{2C0EF91F-0270-73C6-2787-29FE5D1692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221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A1E6E7B4-926A-1B5A-F835-D0A3A0C65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3be7910ba_0_0:notes">
            <a:extLst>
              <a:ext uri="{FF2B5EF4-FFF2-40B4-BE49-F238E27FC236}">
                <a16:creationId xmlns:a16="http://schemas.microsoft.com/office/drawing/2014/main" id="{3A89F74A-B252-9B7F-B11D-713514A546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295" name="Google Shape;295;g213be7910ba_0_0:notes">
            <a:extLst>
              <a:ext uri="{FF2B5EF4-FFF2-40B4-BE49-F238E27FC236}">
                <a16:creationId xmlns:a16="http://schemas.microsoft.com/office/drawing/2014/main" id="{73FA870F-B9E1-4894-0153-6A0B313BBA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789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350" name="Google Shape;350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35500" y="1258850"/>
            <a:ext cx="5797500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35500" y="3297650"/>
            <a:ext cx="5797500" cy="440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3" name="Google Shape;23;p4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8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3763500" y="-1800"/>
            <a:ext cx="5380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64" name="Google Shape;64;p9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9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9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4223100" y="1198450"/>
            <a:ext cx="42060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4223100" y="3162850"/>
            <a:ext cx="4206000" cy="1066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19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136" name="Google Shape;136;p19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4821898" y="1443125"/>
            <a:ext cx="36021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2"/>
          </p:nvPr>
        </p:nvSpPr>
        <p:spPr>
          <a:xfrm>
            <a:off x="644000" y="1443125"/>
            <a:ext cx="3602100" cy="24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7775" y="-1800"/>
            <a:ext cx="9144000" cy="116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" name="Google Shape;218;p26"/>
          <p:cNvGrpSpPr/>
          <p:nvPr/>
        </p:nvGrpSpPr>
        <p:grpSpPr>
          <a:xfrm>
            <a:off x="8389787" y="179931"/>
            <a:ext cx="486393" cy="125690"/>
            <a:chOff x="-890300" y="1406550"/>
            <a:chExt cx="806088" cy="208200"/>
          </a:xfrm>
        </p:grpSpPr>
        <p:sp>
          <p:nvSpPr>
            <p:cNvPr id="219" name="Google Shape;219;p26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/>
          <p:nvPr/>
        </p:nvSpPr>
        <p:spPr>
          <a:xfrm>
            <a:off x="4424750" y="-1800"/>
            <a:ext cx="47193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Google Shape;224;p27"/>
          <p:cNvGrpSpPr/>
          <p:nvPr/>
        </p:nvGrpSpPr>
        <p:grpSpPr>
          <a:xfrm>
            <a:off x="8193116" y="446250"/>
            <a:ext cx="414956" cy="186500"/>
            <a:chOff x="7059675" y="514525"/>
            <a:chExt cx="473100" cy="186500"/>
          </a:xfrm>
        </p:grpSpPr>
        <p:cxnSp>
          <p:nvCxnSpPr>
            <p:cNvPr id="225" name="Google Shape;225;p27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27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27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65" r:id="rId5"/>
    <p:sldLayoutId id="2147483672" r:id="rId6"/>
    <p:sldLayoutId id="2147483673" r:id="rId7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ctrTitle"/>
          </p:nvPr>
        </p:nvSpPr>
        <p:spPr>
          <a:xfrm>
            <a:off x="2735500" y="1258850"/>
            <a:ext cx="5797500" cy="20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Banking System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     C Programming</a:t>
            </a:r>
            <a:endParaRPr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IIITDM Kurnool</a:t>
            </a:r>
            <a:endParaRPr dirty="0"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1"/>
          </p:nvPr>
        </p:nvSpPr>
        <p:spPr>
          <a:xfrm>
            <a:off x="2735500" y="3297650"/>
            <a:ext cx="57975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 </a:t>
            </a:r>
            <a:r>
              <a:rPr lang="en" sz="1400" dirty="0"/>
              <a:t>&lt; </a:t>
            </a:r>
            <a:r>
              <a:rPr lang="en-IN" dirty="0"/>
              <a:t>File-Handling Based Console Application </a:t>
            </a:r>
            <a:r>
              <a:rPr lang="en" sz="1400" dirty="0"/>
              <a:t>&gt;</a:t>
            </a:r>
            <a:endParaRPr dirty="0"/>
          </a:p>
        </p:txBody>
      </p:sp>
      <p:sp>
        <p:nvSpPr>
          <p:cNvPr id="240" name="Google Shape;240;p31"/>
          <p:cNvSpPr txBox="1"/>
          <p:nvPr/>
        </p:nvSpPr>
        <p:spPr>
          <a:xfrm>
            <a:off x="2097300" y="571000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8588000" y="4001925"/>
            <a:ext cx="51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2847375" y="4108415"/>
            <a:ext cx="1447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5000" dirty="0">
              <a:solidFill>
                <a:schemeClr val="accent2"/>
              </a:solidFill>
            </a:endParaRPr>
          </a:p>
        </p:txBody>
      </p:sp>
      <p:grpSp>
        <p:nvGrpSpPr>
          <p:cNvPr id="243" name="Google Shape;243;p31"/>
          <p:cNvGrpSpPr/>
          <p:nvPr/>
        </p:nvGrpSpPr>
        <p:grpSpPr>
          <a:xfrm>
            <a:off x="8059900" y="446250"/>
            <a:ext cx="473100" cy="186500"/>
            <a:chOff x="7059675" y="514525"/>
            <a:chExt cx="473100" cy="186500"/>
          </a:xfrm>
        </p:grpSpPr>
        <p:cxnSp>
          <p:nvCxnSpPr>
            <p:cNvPr id="244" name="Google Shape;244;p31"/>
            <p:cNvCxnSpPr/>
            <p:nvPr/>
          </p:nvCxnSpPr>
          <p:spPr>
            <a:xfrm rot="10800000" flipH="1">
              <a:off x="7059675" y="5145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31"/>
            <p:cNvCxnSpPr/>
            <p:nvPr/>
          </p:nvCxnSpPr>
          <p:spPr>
            <a:xfrm rot="10800000" flipH="1">
              <a:off x="7059675" y="60567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31"/>
            <p:cNvCxnSpPr/>
            <p:nvPr/>
          </p:nvCxnSpPr>
          <p:spPr>
            <a:xfrm rot="10800000" flipH="1">
              <a:off x="7059675" y="696825"/>
              <a:ext cx="473100" cy="4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7" name="Google Shape;247;p31"/>
          <p:cNvGrpSpPr/>
          <p:nvPr/>
        </p:nvGrpSpPr>
        <p:grpSpPr>
          <a:xfrm>
            <a:off x="255130" y="510588"/>
            <a:ext cx="2377907" cy="3907563"/>
            <a:chOff x="5" y="747463"/>
            <a:chExt cx="2377907" cy="3907563"/>
          </a:xfrm>
        </p:grpSpPr>
        <p:sp>
          <p:nvSpPr>
            <p:cNvPr id="248" name="Google Shape;248;p31"/>
            <p:cNvSpPr/>
            <p:nvPr/>
          </p:nvSpPr>
          <p:spPr>
            <a:xfrm>
              <a:off x="5" y="756038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486329" y="7474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5" y="106826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5" y="1394975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5" y="1721713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434858" y="1721713"/>
              <a:ext cx="454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934654" y="1721722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5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5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5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5" y="29929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13726" y="37739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434858" y="203228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95919" y="23751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434858" y="2684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434858" y="300995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434858" y="33358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838550" y="2032296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838550" y="2375145"/>
              <a:ext cx="65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861466" y="2684069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861466" y="3028567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861466" y="3335841"/>
              <a:ext cx="7572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1360349" y="2032296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1573836" y="2358182"/>
              <a:ext cx="4242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1697856" y="2684094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1697856" y="3335891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13726" y="401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95919" y="42965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875884" y="4296538"/>
              <a:ext cx="385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1360349" y="4296538"/>
              <a:ext cx="4869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1912083" y="4296538"/>
              <a:ext cx="1776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395919" y="45050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875884" y="4505063"/>
              <a:ext cx="6135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1570204" y="4505063"/>
              <a:ext cx="2607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894657" y="75937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486348" y="106828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169818" y="1064149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86342" y="1395013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1254423" y="1719659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697859" y="3028567"/>
              <a:ext cx="2964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1840717" y="2032296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2037810" y="2684069"/>
              <a:ext cx="240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1912311" y="4507125"/>
              <a:ext cx="465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34873" y="39876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34873" y="3757500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32"/>
          <p:cNvSpPr txBox="1"/>
          <p:nvPr/>
        </p:nvSpPr>
        <p:spPr>
          <a:xfrm>
            <a:off x="255130" y="4551177"/>
            <a:ext cx="815895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Group Members:</a:t>
            </a:r>
            <a:br>
              <a:rPr lang="en" sz="11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100" dirty="0">
                <a:solidFill>
                  <a:schemeClr val="accent3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</a:rPr>
              <a:t>ASHWIN 125AD0039</a:t>
            </a:r>
            <a:r>
              <a:rPr lang="en" sz="11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</a:t>
            </a:r>
            <a:r>
              <a:rPr lang="en" sz="1100" dirty="0">
                <a:solidFill>
                  <a:schemeClr val="accent3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</a:rPr>
              <a:t>PARTHA 125AD0035</a:t>
            </a:r>
            <a:r>
              <a:rPr lang="en" sz="11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</a:t>
            </a:r>
            <a:r>
              <a:rPr lang="en" sz="1100" dirty="0">
                <a:solidFill>
                  <a:schemeClr val="accent3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</a:rPr>
              <a:t>MANYANTA 525ME0009 </a:t>
            </a:r>
            <a:r>
              <a:rPr lang="en" sz="1100" dirty="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 </a:t>
            </a:r>
            <a:r>
              <a:rPr lang="en" sz="1100" dirty="0">
                <a:solidFill>
                  <a:schemeClr val="accent3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VASU 125CS0044</a:t>
            </a:r>
            <a:r>
              <a:rPr lang="en" sz="1100" dirty="0">
                <a:solidFill>
                  <a:schemeClr val="accent3"/>
                </a:solidFill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</a:rPr>
              <a:t> | ANSHUMAN 125EC0037</a:t>
            </a:r>
            <a:endParaRPr sz="1100" dirty="0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8B9E8-F82B-5BBC-5912-A68FE3186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9107-2318-7A31-8200-2386CBEE4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23" y="457001"/>
            <a:ext cx="8987882" cy="572700"/>
          </a:xfrm>
        </p:spPr>
        <p:txBody>
          <a:bodyPr/>
          <a:lstStyle/>
          <a:p>
            <a:r>
              <a:rPr lang="en-IN" sz="3200" dirty="0"/>
              <a:t>void </a:t>
            </a:r>
            <a:r>
              <a:rPr lang="en-US" sz="3200" b="1" dirty="0" err="1">
                <a:solidFill>
                  <a:srgbClr val="FFFF00"/>
                </a:solidFill>
              </a:rPr>
              <a:t>getStatement</a:t>
            </a:r>
            <a:r>
              <a:rPr lang="en-US" sz="3200" b="1" dirty="0">
                <a:solidFill>
                  <a:srgbClr val="FFFF00"/>
                </a:solidFill>
              </a:rPr>
              <a:t>(</a:t>
            </a:r>
            <a:r>
              <a:rPr lang="en-IN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</a:t>
            </a:r>
            <a:r>
              <a:rPr lang="en-IN" sz="3200" dirty="0">
                <a:solidFill>
                  <a:srgbClr val="FFFF00"/>
                </a:solidFill>
              </a:rPr>
              <a:t> </a:t>
            </a:r>
            <a:r>
              <a:rPr lang="en-IN" sz="3200" dirty="0">
                <a:solidFill>
                  <a:schemeClr val="bg2"/>
                </a:solidFill>
              </a:rPr>
              <a:t>ac</a:t>
            </a:r>
            <a:r>
              <a:rPr lang="en-US" sz="3200" b="1" dirty="0">
                <a:solidFill>
                  <a:srgbClr val="FFFF00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D2D17-F9BA-EA5E-42F9-85D7D5A51E4E}"/>
              </a:ext>
            </a:extLst>
          </p:cNvPr>
          <p:cNvSpPr txBox="1"/>
          <p:nvPr/>
        </p:nvSpPr>
        <p:spPr>
          <a:xfrm>
            <a:off x="4702098" y="1568605"/>
            <a:ext cx="3709639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1️⃣ </a:t>
            </a:r>
            <a:r>
              <a:rPr lang="en-US" sz="1600" b="1" dirty="0" err="1">
                <a:solidFill>
                  <a:srgbClr val="FFFF00"/>
                </a:solidFill>
              </a:rPr>
              <a:t>getStatement</a:t>
            </a:r>
            <a:r>
              <a:rPr lang="en-US" sz="1600" b="1" dirty="0">
                <a:solidFill>
                  <a:srgbClr val="FFFF00"/>
                </a:solidFill>
              </a:rPr>
              <a:t>()</a:t>
            </a:r>
            <a:r>
              <a:rPr lang="en-US" sz="1800" b="1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opens the transaction file and prints each entry in a table format, showing every financial step taken.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2️⃣ It teaches that the past can’t be erased — every credit and debit resurfaces when we choose to look back.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94E40-F0B5-B6C4-B404-DFC2F47679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723" y="1346018"/>
            <a:ext cx="4170555" cy="356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87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1C9F8-8D94-4CD3-A468-86440B474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9D80-5BF9-6E7A-03D0-A588A5C4A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23" y="457001"/>
            <a:ext cx="8987882" cy="572700"/>
          </a:xfrm>
        </p:spPr>
        <p:txBody>
          <a:bodyPr/>
          <a:lstStyle/>
          <a:p>
            <a:r>
              <a:rPr lang="en-IN" dirty="0"/>
              <a:t>char* </a:t>
            </a:r>
            <a:r>
              <a:rPr lang="en-IN" b="1" dirty="0" err="1">
                <a:solidFill>
                  <a:srgbClr val="FFFF00"/>
                </a:solidFill>
              </a:rPr>
              <a:t>TransactionIdGenerator</a:t>
            </a:r>
            <a:r>
              <a:rPr lang="en-IN" dirty="0"/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FEE6FE-2A57-5BAE-B720-6EBEE2FCC008}"/>
              </a:ext>
            </a:extLst>
          </p:cNvPr>
          <p:cNvSpPr txBox="1"/>
          <p:nvPr/>
        </p:nvSpPr>
        <p:spPr>
          <a:xfrm>
            <a:off x="4702098" y="1568605"/>
            <a:ext cx="370963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1️⃣ Generates a unique ID from the current date and time, reminding that every moment in life arrives only once and becomes its own identity.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2️⃣ Allocates memory and returns the timestamp, teaching that whatever we create must eventually be released, or it becomes a burden we carry.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852A6-1D18-558D-32C5-DACA309831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723" y="2203960"/>
            <a:ext cx="4170555" cy="18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11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8A23F42A-F352-CC6A-5FFA-8D3671618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>
            <a:extLst>
              <a:ext uri="{FF2B5EF4-FFF2-40B4-BE49-F238E27FC236}">
                <a16:creationId xmlns:a16="http://schemas.microsoft.com/office/drawing/2014/main" id="{01B6DD09-0EED-D66B-C5E3-59F023C423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rgbClr val="00B0F0"/>
                </a:solidFill>
              </a:rPr>
              <a:t>#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accounts</a:t>
            </a:r>
            <a:r>
              <a:rPr lang="en-I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Keeping</a:t>
            </a: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98" name="Google Shape;298;p32">
            <a:extLst>
              <a:ext uri="{FF2B5EF4-FFF2-40B4-BE49-F238E27FC236}">
                <a16:creationId xmlns:a16="http://schemas.microsoft.com/office/drawing/2014/main" id="{BEE58D54-9292-DA21-4F36-DBAC1269FC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721" y="1409037"/>
            <a:ext cx="3657601" cy="3348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bg2"/>
                </a:solidFill>
              </a:rPr>
              <a:t>accounts.txt</a:t>
            </a:r>
          </a:p>
          <a:p>
            <a:pPr marL="0" lvl="0" indent="0">
              <a:buNone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b="1" dirty="0"/>
              <a:t>accounts.txt</a:t>
            </a:r>
            <a:r>
              <a:rPr lang="en-US" dirty="0"/>
              <a:t> stores all account records permanently, including AC number, name, DOB, and balance.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It works as the system’s </a:t>
            </a:r>
            <a:r>
              <a:rPr lang="en-US" b="1" dirty="0"/>
              <a:t>main database</a:t>
            </a:r>
            <a:r>
              <a:rPr lang="en-US" dirty="0"/>
              <a:t>, allowing the program to load, update, and save user data using file handling in C.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7D4C3-87FC-1E48-1262-A0FD06C4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254" y="1646431"/>
            <a:ext cx="47720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11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16530500-19C4-AC43-D169-32A2B6708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>
            <a:extLst>
              <a:ext uri="{FF2B5EF4-FFF2-40B4-BE49-F238E27FC236}">
                <a16:creationId xmlns:a16="http://schemas.microsoft.com/office/drawing/2014/main" id="{A27BD245-3AB8-4510-83C3-0E4F295D72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rgbClr val="00B0F0"/>
                </a:solidFill>
              </a:rPr>
              <a:t>#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A/c statement</a:t>
            </a:r>
            <a:r>
              <a:rPr lang="en-I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Keeping</a:t>
            </a: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98" name="Google Shape;298;p32">
            <a:extLst>
              <a:ext uri="{FF2B5EF4-FFF2-40B4-BE49-F238E27FC236}">
                <a16:creationId xmlns:a16="http://schemas.microsoft.com/office/drawing/2014/main" id="{EC113674-3224-1032-20C1-5BC5B4E192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0721" y="1409037"/>
            <a:ext cx="3657601" cy="3348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bg2"/>
                </a:solidFill>
              </a:rPr>
              <a:t>6067001.txt</a:t>
            </a:r>
          </a:p>
          <a:p>
            <a:pPr marL="0" lvl="0" indent="0">
              <a:buNone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Each account gets its own statement file named after the account number.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It records every deposit and withdrawal with updated balance using file appending.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It acts as the user’s </a:t>
            </a:r>
            <a:r>
              <a:rPr lang="en-US" b="1" dirty="0"/>
              <a:t>transaction history</a:t>
            </a:r>
            <a:r>
              <a:rPr lang="en-US" dirty="0"/>
              <a:t>, showing the complete financial trail.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2A538-76E6-2D3B-3F4F-B9C3EA5D10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58322" y="1958871"/>
            <a:ext cx="5078721" cy="224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26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4F6BBACD-4551-5FB8-F57E-AC1E359BC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>
            <a:extLst>
              <a:ext uri="{FF2B5EF4-FFF2-40B4-BE49-F238E27FC236}">
                <a16:creationId xmlns:a16="http://schemas.microsoft.com/office/drawing/2014/main" id="{9764A410-B920-882A-8234-6790E56EDC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rgbClr val="00B0F0"/>
                </a:solidFill>
              </a:rPr>
              <a:t>#</a:t>
            </a:r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A/c statement</a:t>
            </a:r>
            <a:r>
              <a:rPr lang="en-I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Checking</a:t>
            </a: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1EE79E-2F5B-4260-A222-8584D6203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06" y="1319828"/>
            <a:ext cx="5820587" cy="3705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7892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>
            <a:spLocks noGrp="1"/>
          </p:cNvSpPr>
          <p:nvPr>
            <p:ph type="title"/>
          </p:nvPr>
        </p:nvSpPr>
        <p:spPr>
          <a:xfrm>
            <a:off x="3965125" y="253544"/>
            <a:ext cx="4206000" cy="10336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Thankyou!</a:t>
            </a:r>
            <a:endParaRPr sz="5400" dirty="0"/>
          </a:p>
        </p:txBody>
      </p:sp>
      <p:sp>
        <p:nvSpPr>
          <p:cNvPr id="353" name="Google Shape;353;p34"/>
          <p:cNvSpPr txBox="1">
            <a:spLocks noGrp="1"/>
          </p:cNvSpPr>
          <p:nvPr>
            <p:ph type="subTitle" idx="1"/>
          </p:nvPr>
        </p:nvSpPr>
        <p:spPr>
          <a:xfrm>
            <a:off x="3919168" y="1257912"/>
            <a:ext cx="4206000" cy="3700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&lt; </a:t>
            </a:r>
            <a:r>
              <a:rPr lang="en" dirty="0"/>
              <a:t>Scan the QR Code Below to Open </a:t>
            </a:r>
            <a:r>
              <a:rPr lang="en" dirty="0">
                <a:solidFill>
                  <a:schemeClr val="accent5">
                    <a:lumMod val="75000"/>
                  </a:schemeClr>
                </a:solidFill>
              </a:rPr>
              <a:t>GitHub Rep </a:t>
            </a:r>
            <a:r>
              <a:rPr lang="en" dirty="0"/>
              <a:t>of this Project</a:t>
            </a:r>
            <a:r>
              <a:rPr lang="en" sz="1400" dirty="0"/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5">
                    <a:lumMod val="75000"/>
                  </a:schemeClr>
                </a:solidFill>
              </a:rPr>
              <a:t>Credits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Ashwin Jain </a:t>
            </a:r>
            <a:r>
              <a:rPr lang="en" sz="1400" dirty="0">
                <a:solidFill>
                  <a:schemeClr val="bg2"/>
                </a:solidFill>
              </a:rPr>
              <a:t>125AD0039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Partha Biswas </a:t>
            </a:r>
            <a:r>
              <a:rPr lang="en" sz="1400" dirty="0">
                <a:solidFill>
                  <a:schemeClr val="bg2"/>
                </a:solidFill>
              </a:rPr>
              <a:t>125AD0035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Vasu Jangid </a:t>
            </a:r>
            <a:r>
              <a:rPr lang="en" sz="1400" dirty="0">
                <a:solidFill>
                  <a:schemeClr val="bg2"/>
                </a:solidFill>
              </a:rPr>
              <a:t>125CS0062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Manyata</a:t>
            </a:r>
            <a:r>
              <a:rPr lang="en" sz="1400" dirty="0">
                <a:solidFill>
                  <a:schemeClr val="bg2"/>
                </a:solidFill>
              </a:rPr>
              <a:t> 525ME0009</a:t>
            </a:r>
          </a:p>
          <a:p>
            <a:pPr marL="0" lvl="0" indent="0"/>
            <a:r>
              <a:rPr lang="en" sz="1400" dirty="0"/>
              <a:t>Anshuman</a:t>
            </a:r>
            <a:r>
              <a:rPr lang="en" dirty="0">
                <a:solidFill>
                  <a:schemeClr val="accent3"/>
                </a:solidFill>
                <a:uFill>
                  <a:noFill/>
                </a:uFill>
              </a:rPr>
              <a:t> </a:t>
            </a:r>
            <a:r>
              <a:rPr lang="en" sz="1400" dirty="0">
                <a:solidFill>
                  <a:schemeClr val="bg2"/>
                </a:solidFill>
              </a:rPr>
              <a:t>125EC0037</a:t>
            </a:r>
            <a:endParaRPr sz="1400" dirty="0">
              <a:solidFill>
                <a:schemeClr val="bg2"/>
              </a:solidFill>
            </a:endParaRPr>
          </a:p>
        </p:txBody>
      </p:sp>
      <p:grpSp>
        <p:nvGrpSpPr>
          <p:cNvPr id="355" name="Google Shape;355;p34"/>
          <p:cNvGrpSpPr/>
          <p:nvPr/>
        </p:nvGrpSpPr>
        <p:grpSpPr>
          <a:xfrm>
            <a:off x="201828" y="253544"/>
            <a:ext cx="2797008" cy="2084525"/>
            <a:chOff x="335642" y="696438"/>
            <a:chExt cx="2797008" cy="2084525"/>
          </a:xfrm>
        </p:grpSpPr>
        <p:sp>
          <p:nvSpPr>
            <p:cNvPr id="356" name="Google Shape;356;p34"/>
            <p:cNvSpPr/>
            <p:nvPr/>
          </p:nvSpPr>
          <p:spPr>
            <a:xfrm>
              <a:off x="335642" y="705013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821967" y="69643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335642" y="101723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335642" y="1343950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35642" y="167068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770496" y="1670688"/>
              <a:ext cx="45446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1304877" y="1670688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335642" y="198126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335642" y="23241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335642" y="26330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770496" y="198126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731557" y="2324113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770496" y="2633038"/>
              <a:ext cx="327489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1174186" y="1981263"/>
              <a:ext cx="63339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1174186" y="2324113"/>
              <a:ext cx="88477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1205349" y="2633038"/>
              <a:ext cx="1030037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1883777" y="1981263"/>
              <a:ext cx="57704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2174096" y="2307150"/>
              <a:ext cx="57704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2342750" y="2633063"/>
              <a:ext cx="354933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1250486" y="7083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821986" y="10172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1555286" y="10131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821979" y="1343988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1739729" y="1668625"/>
              <a:ext cx="402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2537025" y="1981263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2805050" y="2633038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34"/>
          <p:cNvSpPr txBox="1"/>
          <p:nvPr/>
        </p:nvSpPr>
        <p:spPr>
          <a:xfrm>
            <a:off x="7911475" y="1122946"/>
            <a:ext cx="519300" cy="8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5000" dirty="0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FA96A-C751-2AB4-44CD-323EAC15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94" y="2805432"/>
            <a:ext cx="1858287" cy="1858287"/>
          </a:xfrm>
          <a:prstGeom prst="rect">
            <a:avLst/>
          </a:prstGeom>
        </p:spPr>
      </p:pic>
      <p:sp>
        <p:nvSpPr>
          <p:cNvPr id="5" name="Google Shape;1052;p54">
            <a:extLst>
              <a:ext uri="{FF2B5EF4-FFF2-40B4-BE49-F238E27FC236}">
                <a16:creationId xmlns:a16="http://schemas.microsoft.com/office/drawing/2014/main" id="{8A1251DD-73C5-2CD2-563C-79CB4BEE462C}"/>
              </a:ext>
            </a:extLst>
          </p:cNvPr>
          <p:cNvSpPr txBox="1"/>
          <p:nvPr/>
        </p:nvSpPr>
        <p:spPr>
          <a:xfrm>
            <a:off x="3652997" y="285395"/>
            <a:ext cx="7047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5000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>
                <a:solidFill>
                  <a:srgbClr val="00B0F0"/>
                </a:solidFill>
              </a:rPr>
              <a:t>#include </a:t>
            </a:r>
            <a:r>
              <a:rPr lang="en-IN" dirty="0"/>
              <a:t>Files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body" idx="1"/>
          </p:nvPr>
        </p:nvSpPr>
        <p:spPr>
          <a:xfrm>
            <a:off x="3776546" y="1446208"/>
            <a:ext cx="5003180" cy="3348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bg2"/>
                </a:solidFill>
              </a:rPr>
              <a:t>#include &lt;data.h&gt;</a:t>
            </a:r>
          </a:p>
          <a:p>
            <a:pPr marL="0" lvl="0" indent="0">
              <a:buNone/>
            </a:pPr>
            <a:r>
              <a:rPr lang="en-US" dirty="0"/>
              <a:t>[Functions Declared in Header]</a:t>
            </a:r>
          </a:p>
          <a:p>
            <a:pPr marL="0" lvl="0" indent="0">
              <a:buNone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IN" b="1" dirty="0">
                <a:solidFill>
                  <a:srgbClr val="FFFF00"/>
                </a:solidFill>
              </a:rPr>
              <a:t>data.h </a:t>
            </a:r>
            <a:r>
              <a:rPr lang="en-IN" dirty="0"/>
              <a:t>handles all structure and functions declarations so </a:t>
            </a:r>
            <a:r>
              <a:rPr lang="en-IN" b="1" dirty="0">
                <a:solidFill>
                  <a:srgbClr val="FFFF00"/>
                </a:solidFill>
              </a:rPr>
              <a:t>main.c </a:t>
            </a:r>
            <a:r>
              <a:rPr lang="en-IN" dirty="0"/>
              <a:t>and </a:t>
            </a:r>
            <a:r>
              <a:rPr lang="en-IN" b="1" dirty="0">
                <a:solidFill>
                  <a:srgbClr val="FFFF00"/>
                </a:solidFill>
              </a:rPr>
              <a:t>data.c </a:t>
            </a:r>
            <a:r>
              <a:rPr lang="en-IN" dirty="0"/>
              <a:t>can work together.</a:t>
            </a:r>
          </a:p>
          <a:p>
            <a:pPr marL="0" lvl="0" indent="0">
              <a:buNone/>
            </a:pPr>
            <a:endParaRPr lang="en-IN" dirty="0"/>
          </a:p>
          <a:p>
            <a:pPr marL="171450" lvl="0" indent="-171450">
              <a:buFontTx/>
              <a:buChar char="-"/>
            </a:pPr>
            <a:r>
              <a:rPr lang="en-IN" dirty="0"/>
              <a:t>It acts as a bridge of the project, defining what system can do before code executes it.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933B1-871B-2835-0731-A7D102AD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88" t="6521" r="5094" b="6427"/>
          <a:stretch>
            <a:fillRect/>
          </a:stretch>
        </p:blipFill>
        <p:spPr>
          <a:xfrm>
            <a:off x="185852" y="1446207"/>
            <a:ext cx="3579897" cy="28655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Start Menu &amp; </a:t>
            </a:r>
            <a:r>
              <a:rPr lang="en" dirty="0">
                <a:solidFill>
                  <a:schemeClr val="lt2"/>
                </a:solidFill>
              </a:rPr>
              <a:t>Manage Menu.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432" name="Google Shape;432;p36"/>
          <p:cNvSpPr txBox="1">
            <a:spLocks noGrp="1"/>
          </p:cNvSpPr>
          <p:nvPr>
            <p:ph type="subTitle" idx="1"/>
          </p:nvPr>
        </p:nvSpPr>
        <p:spPr>
          <a:xfrm>
            <a:off x="4821898" y="1443125"/>
            <a:ext cx="3602100" cy="1300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Manage Menu:</a:t>
            </a:r>
            <a:r>
              <a:rPr lang="en-US" dirty="0"/>
              <a:t> Shows actions for a specific user such as deposit, withdraw, delete account, and viewing statements.</a:t>
            </a:r>
            <a:endParaRPr dirty="0"/>
          </a:p>
        </p:txBody>
      </p:sp>
      <p:sp>
        <p:nvSpPr>
          <p:cNvPr id="433" name="Google Shape;433;p36"/>
          <p:cNvSpPr txBox="1">
            <a:spLocks noGrp="1"/>
          </p:cNvSpPr>
          <p:nvPr>
            <p:ph type="subTitle" idx="2"/>
          </p:nvPr>
        </p:nvSpPr>
        <p:spPr>
          <a:xfrm>
            <a:off x="644000" y="1443125"/>
            <a:ext cx="3602100" cy="1128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Start Menu:</a:t>
            </a:r>
            <a:r>
              <a:rPr lang="en-US" dirty="0"/>
              <a:t> Displays the main options like adding an account, managing an account, viewing logs, or exiting the system.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53B0F-00AB-DD34-B566-297D43CF5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398" y="2571750"/>
            <a:ext cx="2219635" cy="245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9B16F6-B68D-9B9A-5195-3C0DABB5CB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98"/>
          <a:stretch>
            <a:fillRect/>
          </a:stretch>
        </p:blipFill>
        <p:spPr>
          <a:xfrm>
            <a:off x="644000" y="2743200"/>
            <a:ext cx="3476051" cy="193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5ECDD-900A-933F-B18B-B8F3A1F0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void </a:t>
            </a:r>
            <a:r>
              <a:rPr lang="en-IN" dirty="0" err="1">
                <a:solidFill>
                  <a:srgbClr val="FFFF00"/>
                </a:solidFill>
              </a:rPr>
              <a:t>loadAccounts</a:t>
            </a:r>
            <a:r>
              <a:rPr lang="en-IN" dirty="0"/>
              <a:t>();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D1803-506C-8D35-6390-F248E098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0" b="-1"/>
          <a:stretch>
            <a:fillRect/>
          </a:stretch>
        </p:blipFill>
        <p:spPr>
          <a:xfrm>
            <a:off x="208157" y="1442367"/>
            <a:ext cx="4289502" cy="2177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53487A-A400-2323-5CA4-A94A821A3DA5}"/>
              </a:ext>
            </a:extLst>
          </p:cNvPr>
          <p:cNvSpPr txBox="1"/>
          <p:nvPr/>
        </p:nvSpPr>
        <p:spPr>
          <a:xfrm>
            <a:off x="156118" y="3783682"/>
            <a:ext cx="837084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1️⃣ </a:t>
            </a:r>
            <a:r>
              <a:rPr lang="en-US" i="1" dirty="0">
                <a:solidFill>
                  <a:schemeClr val="tx1"/>
                </a:solidFill>
              </a:rPr>
              <a:t>File is like memory of past</a:t>
            </a:r>
            <a:r>
              <a:rPr lang="en-US" dirty="0">
                <a:solidFill>
                  <a:schemeClr val="tx1"/>
                </a:solidFill>
              </a:rPr>
              <a:t> —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fopen</a:t>
            </a:r>
            <a:r>
              <a:rPr lang="en-US" dirty="0">
                <a:solidFill>
                  <a:schemeClr val="tx1"/>
                </a:solidFill>
              </a:rPr>
              <a:t> opens </a:t>
            </a:r>
            <a:r>
              <a:rPr lang="en-US" b="1" dirty="0">
                <a:solidFill>
                  <a:schemeClr val="tx1"/>
                </a:solidFill>
              </a:rPr>
              <a:t>accounts.txt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fscanf</a:t>
            </a:r>
            <a:r>
              <a:rPr lang="en-US" dirty="0">
                <a:solidFill>
                  <a:schemeClr val="tx1"/>
                </a:solidFill>
              </a:rPr>
              <a:t> reads every stored account (ac, name, dob, balance) one by one, filling them back into the program so nothing from past is forgotten.</a:t>
            </a: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2️⃣ </a:t>
            </a:r>
            <a:r>
              <a:rPr lang="en-US" i="1" dirty="0">
                <a:solidFill>
                  <a:schemeClr val="tx1"/>
                </a:solidFill>
              </a:rPr>
              <a:t>Life keeps moving count forward</a:t>
            </a:r>
            <a:r>
              <a:rPr lang="en-US" dirty="0">
                <a:solidFill>
                  <a:schemeClr val="tx1"/>
                </a:solidFill>
              </a:rPr>
              <a:t> — every successful read increases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count</a:t>
            </a:r>
            <a:r>
              <a:rPr lang="en-US" dirty="0">
                <a:solidFill>
                  <a:schemeClr val="tx1"/>
                </a:solidFill>
              </a:rPr>
              <a:t>, meaning each recovered account becomes part of the present list again before closing the file.</a:t>
            </a:r>
          </a:p>
        </p:txBody>
      </p:sp>
    </p:spTree>
    <p:extLst>
      <p:ext uri="{BB962C8B-B14F-4D97-AF65-F5344CB8AC3E}">
        <p14:creationId xmlns:p14="http://schemas.microsoft.com/office/powerpoint/2010/main" val="3102945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62661-8D44-3354-F1AC-D192E5FA4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05C0F-C7BE-3BDD-22D1-4AFBB140A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void </a:t>
            </a:r>
            <a:r>
              <a:rPr lang="en-IN" dirty="0" err="1">
                <a:solidFill>
                  <a:srgbClr val="FFFF00"/>
                </a:solidFill>
              </a:rPr>
              <a:t>saveAccounts</a:t>
            </a:r>
            <a:r>
              <a:rPr lang="en-IN" dirty="0"/>
              <a:t>();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35F23-3550-2639-3A53-309F54B9E7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5" r="4135"/>
          <a:stretch/>
        </p:blipFill>
        <p:spPr>
          <a:xfrm>
            <a:off x="208157" y="1442367"/>
            <a:ext cx="4289502" cy="2177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6AF239-275D-3DE0-E601-2146BA0F79B6}"/>
              </a:ext>
            </a:extLst>
          </p:cNvPr>
          <p:cNvSpPr txBox="1"/>
          <p:nvPr/>
        </p:nvSpPr>
        <p:spPr>
          <a:xfrm>
            <a:off x="156118" y="3783682"/>
            <a:ext cx="83708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1️⃣ Writing is preservation —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fopen</a:t>
            </a:r>
            <a:r>
              <a:rPr lang="en-US" dirty="0">
                <a:solidFill>
                  <a:schemeClr val="tx1"/>
                </a:solidFill>
              </a:rPr>
              <a:t> with "w" erases old content and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fprintf</a:t>
            </a:r>
            <a:r>
              <a:rPr lang="en-US" dirty="0">
                <a:solidFill>
                  <a:schemeClr val="tx1"/>
                </a:solidFill>
              </a:rPr>
              <a:t> rewrites every account, turning program data into permanent memory on the disk.</a:t>
            </a:r>
          </a:p>
          <a:p>
            <a:r>
              <a:rPr lang="en-US" dirty="0">
                <a:solidFill>
                  <a:schemeClr val="tx1"/>
                </a:solidFill>
              </a:rPr>
              <a:t>2️⃣ Loop of existence — the for loop travels from 0 to count, ensuring every account gets recorded before the file is closed, just like every moment must be acknowledged before life moves on.</a:t>
            </a:r>
          </a:p>
        </p:txBody>
      </p:sp>
    </p:spTree>
    <p:extLst>
      <p:ext uri="{BB962C8B-B14F-4D97-AF65-F5344CB8AC3E}">
        <p14:creationId xmlns:p14="http://schemas.microsoft.com/office/powerpoint/2010/main" val="1714671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91AAB-07C3-040A-7650-2C108117B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91364-4DFE-90CD-6376-64EC7231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57" y="201430"/>
            <a:ext cx="8987882" cy="572700"/>
          </a:xfrm>
        </p:spPr>
        <p:txBody>
          <a:bodyPr/>
          <a:lstStyle/>
          <a:p>
            <a:r>
              <a:rPr lang="en-US" sz="2400" dirty="0"/>
              <a:t>void </a:t>
            </a:r>
            <a:r>
              <a:rPr lang="en-US" sz="2400" b="1" dirty="0" err="1">
                <a:solidFill>
                  <a:srgbClr val="FFFF00"/>
                </a:solidFill>
              </a:rPr>
              <a:t>addAccount</a:t>
            </a:r>
            <a:r>
              <a:rPr lang="en-US" sz="2400" dirty="0">
                <a:solidFill>
                  <a:srgbClr val="FFFF00"/>
                </a:solidFill>
              </a:rPr>
              <a:t>(</a:t>
            </a:r>
            <a:r>
              <a:rPr lang="en-US" sz="2400" dirty="0">
                <a:solidFill>
                  <a:schemeClr val="tx1"/>
                </a:solidFill>
              </a:rPr>
              <a:t>struct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Account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a</a:t>
            </a:r>
            <a:r>
              <a:rPr lang="en-US" sz="2400" dirty="0">
                <a:solidFill>
                  <a:srgbClr val="FFFF00"/>
                </a:solidFill>
              </a:rPr>
              <a:t>) &amp;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struct Account* </a:t>
            </a:r>
            <a:r>
              <a:rPr lang="en-US" sz="2400" b="1" dirty="0" err="1">
                <a:solidFill>
                  <a:srgbClr val="FFFF00"/>
                </a:solidFill>
              </a:rPr>
              <a:t>findAccount</a:t>
            </a:r>
            <a:r>
              <a:rPr lang="en-US" sz="2400" dirty="0">
                <a:solidFill>
                  <a:srgbClr val="FFFF00"/>
                </a:solidFill>
              </a:rPr>
              <a:t>(int </a:t>
            </a:r>
            <a:r>
              <a:rPr lang="en-US" sz="2400" dirty="0">
                <a:solidFill>
                  <a:schemeClr val="bg2"/>
                </a:solidFill>
              </a:rPr>
              <a:t>ac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  <a:br>
              <a:rPr lang="en-US" sz="2400" dirty="0">
                <a:solidFill>
                  <a:srgbClr val="FFFF00"/>
                </a:solidFill>
              </a:rPr>
            </a:b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CE661-8386-0BAB-C9C0-2B956AA6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3" r="1883"/>
          <a:stretch/>
        </p:blipFill>
        <p:spPr>
          <a:xfrm>
            <a:off x="208157" y="1858679"/>
            <a:ext cx="4289502" cy="2177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B60487-18A5-6F18-0206-6A97C38D37AF}"/>
              </a:ext>
            </a:extLst>
          </p:cNvPr>
          <p:cNvSpPr txBox="1"/>
          <p:nvPr/>
        </p:nvSpPr>
        <p:spPr>
          <a:xfrm>
            <a:off x="4847063" y="1608732"/>
            <a:ext cx="37765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🔹 </a:t>
            </a:r>
            <a:r>
              <a:rPr lang="en-US" sz="1600" b="1" dirty="0" err="1">
                <a:solidFill>
                  <a:srgbClr val="FFFF00"/>
                </a:solidFill>
              </a:rPr>
              <a:t>addAccount</a:t>
            </a:r>
            <a:r>
              <a:rPr lang="en-US" sz="1600" b="1" dirty="0">
                <a:solidFill>
                  <a:srgbClr val="FFFF00"/>
                </a:solidFill>
              </a:rPr>
              <a:t>() </a:t>
            </a:r>
            <a:r>
              <a:rPr lang="en-US" sz="1600" dirty="0">
                <a:solidFill>
                  <a:schemeClr val="tx1"/>
                </a:solidFill>
              </a:rPr>
              <a:t>— adds the new account into system and instantly saves it, showing that every new beginning deserves to be preserved.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rgbClr val="FFFF00"/>
                </a:solidFill>
              </a:rPr>
              <a:t>🔹 </a:t>
            </a:r>
            <a:r>
              <a:rPr lang="en-US" sz="1600" b="1" dirty="0" err="1">
                <a:solidFill>
                  <a:srgbClr val="FFFF00"/>
                </a:solidFill>
              </a:rPr>
              <a:t>findAccount</a:t>
            </a:r>
            <a:r>
              <a:rPr lang="en-US" sz="1600" b="1" dirty="0">
                <a:solidFill>
                  <a:srgbClr val="FFFF00"/>
                </a:solidFill>
              </a:rPr>
              <a:t>() </a:t>
            </a:r>
            <a:r>
              <a:rPr lang="en-US" sz="1600" dirty="0">
                <a:solidFill>
                  <a:schemeClr val="tx1"/>
                </a:solidFill>
              </a:rPr>
              <a:t>— searches every stored record and returns the matching one, reminding that answers appear only when we look deeply.</a:t>
            </a:r>
          </a:p>
        </p:txBody>
      </p:sp>
    </p:spTree>
    <p:extLst>
      <p:ext uri="{BB962C8B-B14F-4D97-AF65-F5344CB8AC3E}">
        <p14:creationId xmlns:p14="http://schemas.microsoft.com/office/powerpoint/2010/main" val="2994587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37D3A-B481-7B99-5184-2E9F358F8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E53D-FC4C-935C-6476-3CB65D756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23" y="56308"/>
            <a:ext cx="8987882" cy="572700"/>
          </a:xfrm>
        </p:spPr>
        <p:txBody>
          <a:bodyPr/>
          <a:lstStyle/>
          <a:p>
            <a:r>
              <a:rPr lang="en-US" sz="3200" dirty="0"/>
              <a:t>int </a:t>
            </a:r>
            <a:r>
              <a:rPr lang="en-US" sz="3200" dirty="0">
                <a:solidFill>
                  <a:srgbClr val="FFFF00"/>
                </a:solidFill>
              </a:rPr>
              <a:t>withdraw(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ac</a:t>
            </a:r>
            <a:r>
              <a:rPr lang="en-US" sz="3200" dirty="0">
                <a:solidFill>
                  <a:srgbClr val="FFFF00"/>
                </a:solidFill>
              </a:rPr>
              <a:t>, 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float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amt</a:t>
            </a:r>
            <a:r>
              <a:rPr lang="en-US" sz="3200" dirty="0">
                <a:solidFill>
                  <a:srgbClr val="FFFF00"/>
                </a:solidFill>
              </a:rPr>
              <a:t>) </a:t>
            </a:r>
            <a:r>
              <a:rPr lang="en-US" sz="3200" dirty="0"/>
              <a:t>&amp; </a:t>
            </a:r>
            <a:r>
              <a:rPr lang="en-IN" sz="3200" dirty="0"/>
              <a:t>void </a:t>
            </a:r>
            <a:r>
              <a:rPr lang="en-IN" sz="3200" dirty="0">
                <a:solidFill>
                  <a:srgbClr val="FFFF00"/>
                </a:solidFill>
              </a:rPr>
              <a:t>deposit(</a:t>
            </a:r>
            <a:r>
              <a:rPr lang="en-IN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</a:t>
            </a:r>
            <a:r>
              <a:rPr lang="en-IN" sz="3200" dirty="0">
                <a:solidFill>
                  <a:srgbClr val="FFFF00"/>
                </a:solidFill>
              </a:rPr>
              <a:t> </a:t>
            </a:r>
            <a:r>
              <a:rPr lang="en-IN" sz="3200" dirty="0">
                <a:solidFill>
                  <a:schemeClr val="bg2"/>
                </a:solidFill>
              </a:rPr>
              <a:t>ac</a:t>
            </a:r>
            <a:r>
              <a:rPr lang="en-IN" sz="3200" dirty="0">
                <a:solidFill>
                  <a:srgbClr val="FFFF00"/>
                </a:solidFill>
              </a:rPr>
              <a:t>, </a:t>
            </a:r>
            <a:r>
              <a:rPr lang="en-IN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float</a:t>
            </a:r>
            <a:r>
              <a:rPr lang="en-IN" sz="3200" dirty="0">
                <a:solidFill>
                  <a:srgbClr val="FFFF00"/>
                </a:solidFill>
              </a:rPr>
              <a:t> </a:t>
            </a:r>
            <a:r>
              <a:rPr lang="en-IN" sz="3200" dirty="0">
                <a:solidFill>
                  <a:schemeClr val="bg2"/>
                </a:solidFill>
              </a:rPr>
              <a:t>amt</a:t>
            </a:r>
            <a:r>
              <a:rPr lang="en-IN" sz="3200" dirty="0">
                <a:solidFill>
                  <a:srgbClr val="FFFF00"/>
                </a:solidFill>
              </a:rPr>
              <a:t>)</a:t>
            </a:r>
            <a:br>
              <a:rPr lang="en-IN" sz="3200" dirty="0">
                <a:solidFill>
                  <a:srgbClr val="FFFF00"/>
                </a:solidFill>
              </a:rPr>
            </a:b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D7889A-387C-4FDD-E23F-C33C9D684735}"/>
              </a:ext>
            </a:extLst>
          </p:cNvPr>
          <p:cNvSpPr txBox="1"/>
          <p:nvPr/>
        </p:nvSpPr>
        <p:spPr>
          <a:xfrm>
            <a:off x="4702098" y="1568605"/>
            <a:ext cx="370963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🔹 </a:t>
            </a:r>
            <a:r>
              <a:rPr lang="en-US" sz="1600" b="1" dirty="0">
                <a:solidFill>
                  <a:srgbClr val="FFFF00"/>
                </a:solidFill>
              </a:rPr>
              <a:t>deposit()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— increases the account balance and records it, teaching that adding value to life must always be remembered.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🔹 </a:t>
            </a:r>
            <a:r>
              <a:rPr lang="en-US" sz="1600" b="1" dirty="0">
                <a:solidFill>
                  <a:srgbClr val="FFFF00"/>
                </a:solidFill>
              </a:rPr>
              <a:t>withdraw()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— deducts only when there is enough balance, reminding that life allows us to take only what we have earned.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4B74F-4B51-5E04-7A13-517432B42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24" y="1568605"/>
            <a:ext cx="4340276" cy="291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99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24D76-D5FB-1B03-A001-60C20BA02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625A-5104-EAA7-7926-89026CD52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23" y="56308"/>
            <a:ext cx="8987882" cy="572700"/>
          </a:xfrm>
        </p:spPr>
        <p:txBody>
          <a:bodyPr/>
          <a:lstStyle/>
          <a:p>
            <a:r>
              <a:rPr lang="en-US" sz="3200" dirty="0"/>
              <a:t>void </a:t>
            </a:r>
            <a:r>
              <a:rPr lang="en-US" sz="3200" b="1" dirty="0" err="1">
                <a:solidFill>
                  <a:srgbClr val="FFFF00"/>
                </a:solidFill>
              </a:rPr>
              <a:t>showAll</a:t>
            </a:r>
            <a:r>
              <a:rPr lang="en-US" sz="3200" b="1" dirty="0">
                <a:solidFill>
                  <a:srgbClr val="FFFF00"/>
                </a:solidFill>
              </a:rPr>
              <a:t>() </a:t>
            </a:r>
            <a:r>
              <a:rPr lang="en-US" sz="3200" dirty="0"/>
              <a:t>&amp;</a:t>
            </a:r>
            <a:br>
              <a:rPr lang="en-US" sz="3200" dirty="0"/>
            </a:br>
            <a:r>
              <a:rPr lang="en-IN" sz="3200" dirty="0"/>
              <a:t>void </a:t>
            </a:r>
            <a:r>
              <a:rPr lang="en-IN" sz="3200" dirty="0" err="1">
                <a:solidFill>
                  <a:srgbClr val="FFFF00"/>
                </a:solidFill>
              </a:rPr>
              <a:t>deleteAccount</a:t>
            </a:r>
            <a:r>
              <a:rPr lang="en-IN" sz="3200" dirty="0">
                <a:solidFill>
                  <a:srgbClr val="FFFF00"/>
                </a:solidFill>
              </a:rPr>
              <a:t>(</a:t>
            </a:r>
            <a:r>
              <a:rPr lang="en-IN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</a:t>
            </a:r>
            <a:r>
              <a:rPr lang="en-IN" sz="3200" dirty="0">
                <a:solidFill>
                  <a:srgbClr val="FFFF00"/>
                </a:solidFill>
              </a:rPr>
              <a:t> </a:t>
            </a:r>
            <a:r>
              <a:rPr lang="en-IN" sz="3200" dirty="0">
                <a:solidFill>
                  <a:schemeClr val="bg2"/>
                </a:solidFill>
              </a:rPr>
              <a:t>ac</a:t>
            </a:r>
            <a:r>
              <a:rPr lang="en-IN" sz="3200" dirty="0">
                <a:solidFill>
                  <a:srgbClr val="FFFF00"/>
                </a:solidFill>
              </a:rPr>
              <a:t>)</a:t>
            </a:r>
            <a:br>
              <a:rPr lang="en-IN" sz="3200" dirty="0">
                <a:solidFill>
                  <a:srgbClr val="FFFF00"/>
                </a:solidFill>
              </a:rPr>
            </a:b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6CF24-6BE3-A54C-A9F3-772E346965FB}"/>
              </a:ext>
            </a:extLst>
          </p:cNvPr>
          <p:cNvSpPr txBox="1"/>
          <p:nvPr/>
        </p:nvSpPr>
        <p:spPr>
          <a:xfrm>
            <a:off x="4702098" y="1568605"/>
            <a:ext cx="370963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🔹 </a:t>
            </a:r>
            <a:r>
              <a:rPr lang="en-US" sz="1600" b="1" dirty="0" err="1">
                <a:solidFill>
                  <a:srgbClr val="FFFF00"/>
                </a:solidFill>
              </a:rPr>
              <a:t>showAll</a:t>
            </a:r>
            <a:r>
              <a:rPr lang="en-US" sz="1600" b="1" dirty="0">
                <a:solidFill>
                  <a:srgbClr val="FFFF00"/>
                </a:solidFill>
              </a:rPr>
              <a:t>() </a:t>
            </a:r>
            <a:r>
              <a:rPr lang="en-US" sz="1600" dirty="0">
                <a:solidFill>
                  <a:schemeClr val="tx1"/>
                </a:solidFill>
              </a:rPr>
              <a:t>— prints every stored account, reminding that transparency brings clarity when all truths are placed in front of us.</a:t>
            </a:r>
          </a:p>
          <a:p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r>
              <a:rPr lang="en-US" sz="1600" dirty="0">
                <a:solidFill>
                  <a:schemeClr val="tx1"/>
                </a:solidFill>
              </a:rPr>
              <a:t>🔹 </a:t>
            </a:r>
            <a:r>
              <a:rPr lang="en-US" sz="1600" b="1" dirty="0" err="1">
                <a:solidFill>
                  <a:srgbClr val="FFFF00"/>
                </a:solidFill>
              </a:rPr>
              <a:t>deleteAccount</a:t>
            </a:r>
            <a:r>
              <a:rPr lang="en-US" sz="1600" b="1" dirty="0">
                <a:solidFill>
                  <a:srgbClr val="FFFF00"/>
                </a:solidFill>
              </a:rPr>
              <a:t>() </a:t>
            </a:r>
            <a:r>
              <a:rPr lang="en-US" sz="1600" dirty="0">
                <a:solidFill>
                  <a:schemeClr val="tx1"/>
                </a:solidFill>
              </a:rPr>
              <a:t>— removes the matched account and shifts others to fill the gap, showing that when someone leaves, life rearranges itself and continues.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81DA7-367C-6389-D3B0-CA959209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0060" y="1568605"/>
            <a:ext cx="4063604" cy="291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31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AFE9D-B45A-ABA1-0F09-568D3390F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EC632-0B6E-62C0-E820-6F5FCEB4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23" y="56308"/>
            <a:ext cx="8987882" cy="572700"/>
          </a:xfrm>
        </p:spPr>
        <p:txBody>
          <a:bodyPr/>
          <a:lstStyle/>
          <a:p>
            <a:r>
              <a:rPr lang="en-US" sz="3200" dirty="0"/>
              <a:t>void </a:t>
            </a:r>
            <a:r>
              <a:rPr lang="en-US" sz="3200" b="1" dirty="0" err="1">
                <a:solidFill>
                  <a:srgbClr val="FFFF00"/>
                </a:solidFill>
              </a:rPr>
              <a:t>logTransaction</a:t>
            </a:r>
            <a:r>
              <a:rPr lang="en-US" sz="3200" b="1" dirty="0">
                <a:solidFill>
                  <a:srgbClr val="FFFF00"/>
                </a:solidFill>
              </a:rPr>
              <a:t>()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/>
              <a:t>&amp;</a:t>
            </a:r>
            <a:br>
              <a:rPr lang="en-US" sz="3200" dirty="0"/>
            </a:br>
            <a:r>
              <a:rPr lang="en-IN" sz="3200" dirty="0"/>
              <a:t>void </a:t>
            </a:r>
            <a:r>
              <a:rPr lang="en-US" sz="3200" b="1" dirty="0" err="1">
                <a:solidFill>
                  <a:srgbClr val="FFFF00"/>
                </a:solidFill>
              </a:rPr>
              <a:t>checkBalance</a:t>
            </a:r>
            <a:r>
              <a:rPr lang="en-US" sz="3200" b="1" dirty="0">
                <a:solidFill>
                  <a:srgbClr val="FFFF00"/>
                </a:solidFill>
              </a:rPr>
              <a:t>(</a:t>
            </a:r>
            <a:r>
              <a:rPr lang="en-IN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</a:t>
            </a:r>
            <a:r>
              <a:rPr lang="en-IN" sz="3200" dirty="0">
                <a:solidFill>
                  <a:srgbClr val="FFFF00"/>
                </a:solidFill>
              </a:rPr>
              <a:t> </a:t>
            </a:r>
            <a:r>
              <a:rPr lang="en-IN" sz="3200" dirty="0">
                <a:solidFill>
                  <a:schemeClr val="bg2"/>
                </a:solidFill>
              </a:rPr>
              <a:t>ac</a:t>
            </a:r>
            <a:r>
              <a:rPr lang="en-US" sz="3200" b="1" dirty="0">
                <a:solidFill>
                  <a:srgbClr val="FFFF00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38CFD-DD0D-26B4-3812-33D3E7E95744}"/>
              </a:ext>
            </a:extLst>
          </p:cNvPr>
          <p:cNvSpPr txBox="1"/>
          <p:nvPr/>
        </p:nvSpPr>
        <p:spPr>
          <a:xfrm>
            <a:off x="4702098" y="1568605"/>
            <a:ext cx="370963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🔹 </a:t>
            </a:r>
            <a:r>
              <a:rPr lang="en-US" sz="1600" b="1" dirty="0" err="1">
                <a:solidFill>
                  <a:srgbClr val="FFFF00"/>
                </a:solidFill>
              </a:rPr>
              <a:t>logTransaction</a:t>
            </a:r>
            <a:r>
              <a:rPr lang="en-US" sz="1600" b="1" dirty="0">
                <a:solidFill>
                  <a:srgbClr val="FFFF00"/>
                </a:solidFill>
              </a:rPr>
              <a:t>()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— records every credit/debit into a personal file, teaching that every action leaves a trace and nothing in life happens without a footprint. 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🔹 </a:t>
            </a:r>
            <a:r>
              <a:rPr lang="en-US" sz="1600" b="1" dirty="0" err="1">
                <a:solidFill>
                  <a:srgbClr val="FFFF00"/>
                </a:solidFill>
              </a:rPr>
              <a:t>checkBalance</a:t>
            </a:r>
            <a:r>
              <a:rPr lang="en-US" sz="1600" b="1" dirty="0">
                <a:solidFill>
                  <a:srgbClr val="FFFF00"/>
                </a:solidFill>
              </a:rPr>
              <a:t>()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— shows the balance if the account exists, proving that clarity comes only when identity is real, otherwise the search ends in emptiness.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3C5972-F50F-E4A0-A05D-FD8A291924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0060" y="1754370"/>
            <a:ext cx="4063604" cy="254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27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roduction to Java Programming for High School by Slidesgo">
  <a:themeElements>
    <a:clrScheme name="Simple Light">
      <a:dk1>
        <a:srgbClr val="E7E7E7"/>
      </a:dk1>
      <a:lt1>
        <a:srgbClr val="10111A"/>
      </a:lt1>
      <a:dk2>
        <a:srgbClr val="FD4A4A"/>
      </a:dk2>
      <a:lt2>
        <a:srgbClr val="EC7955"/>
      </a:lt2>
      <a:accent1>
        <a:srgbClr val="E81A81"/>
      </a:accent1>
      <a:accent2>
        <a:srgbClr val="94EE6B"/>
      </a:accent2>
      <a:accent3>
        <a:srgbClr val="4CAE97"/>
      </a:accent3>
      <a:accent4>
        <a:srgbClr val="BD64B5"/>
      </a:accent4>
      <a:accent5>
        <a:srgbClr val="FFFF99"/>
      </a:accent5>
      <a:accent6>
        <a:srgbClr val="2C293A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808</Words>
  <Application>Microsoft Office PowerPoint</Application>
  <PresentationFormat>On-screen Show (16:9)</PresentationFormat>
  <Paragraphs>89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Comfortaa</vt:lpstr>
      <vt:lpstr>Arial</vt:lpstr>
      <vt:lpstr>Nunito Light</vt:lpstr>
      <vt:lpstr>Courier New</vt:lpstr>
      <vt:lpstr>Fira Code</vt:lpstr>
      <vt:lpstr>Source Code Pro</vt:lpstr>
      <vt:lpstr>Introduction to Java Programming for High School by Slidesgo</vt:lpstr>
      <vt:lpstr>Banking System      C Programming IIITDM Kurnool</vt:lpstr>
      <vt:lpstr>#include Files</vt:lpstr>
      <vt:lpstr>Start Menu &amp; Manage Menu.</vt:lpstr>
      <vt:lpstr>void loadAccounts(); </vt:lpstr>
      <vt:lpstr>void saveAccounts(); </vt:lpstr>
      <vt:lpstr>void addAccount(struct Account a) &amp; struct Account* findAccount(int ac)  </vt:lpstr>
      <vt:lpstr>int withdraw(int ac, float amt) &amp; void deposit(int ac, float amt) </vt:lpstr>
      <vt:lpstr>void showAll() &amp; void deleteAccount(int ac) </vt:lpstr>
      <vt:lpstr>void logTransaction() &amp; void checkBalance(int ac) </vt:lpstr>
      <vt:lpstr>void getStatement(int ac) </vt:lpstr>
      <vt:lpstr>char* TransactionIdGenerator()</vt:lpstr>
      <vt:lpstr>#accounts Keeping</vt:lpstr>
      <vt:lpstr>#A/c statement Keeping</vt:lpstr>
      <vt:lpstr>#A/c statement Checking</vt:lpstr>
      <vt:lpstr>Thankyou!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Partha Biswas</dc:creator>
  <cp:lastModifiedBy>ASHWIN JAIN</cp:lastModifiedBy>
  <cp:revision>23</cp:revision>
  <dcterms:modified xsi:type="dcterms:W3CDTF">2025-11-23T09:32:40Z</dcterms:modified>
</cp:coreProperties>
</file>